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8" r:id="rId3"/>
    <p:sldId id="260" r:id="rId4"/>
    <p:sldId id="259" r:id="rId5"/>
    <p:sldId id="261" r:id="rId6"/>
    <p:sldId id="262" r:id="rId7"/>
    <p:sldId id="263" r:id="rId8"/>
    <p:sldId id="264" r:id="rId9"/>
    <p:sldId id="266" r:id="rId10"/>
    <p:sldId id="267" r:id="rId11"/>
    <p:sldId id="268" r:id="rId12"/>
    <p:sldId id="269" r:id="rId13"/>
    <p:sldId id="270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1DA82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580" autoAdjust="0"/>
    <p:restoredTop sz="86410" autoAdjust="0"/>
  </p:normalViewPr>
  <p:slideViewPr>
    <p:cSldViewPr>
      <p:cViewPr varScale="1">
        <p:scale>
          <a:sx n="63" d="100"/>
          <a:sy n="63" d="100"/>
        </p:scale>
        <p:origin x="822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05948-F6E7-426E-A7A5-80AB5C64B468}" type="datetimeFigureOut">
              <a:rPr lang="en-US" smtClean="0"/>
              <a:t>19-Aug-20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1A315-E203-43FA-9294-6CEBCD5E88A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05948-F6E7-426E-A7A5-80AB5C64B468}" type="datetimeFigureOut">
              <a:rPr lang="en-US" smtClean="0"/>
              <a:t>19-Aug-20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1A315-E203-43FA-9294-6CEBCD5E88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05948-F6E7-426E-A7A5-80AB5C64B468}" type="datetimeFigureOut">
              <a:rPr lang="en-US" smtClean="0"/>
              <a:t>19-Aug-20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1A315-E203-43FA-9294-6CEBCD5E88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05948-F6E7-426E-A7A5-80AB5C64B468}" type="datetimeFigureOut">
              <a:rPr lang="en-US" smtClean="0"/>
              <a:t>19-Aug-20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1A315-E203-43FA-9294-6CEBCD5E88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05948-F6E7-426E-A7A5-80AB5C64B468}" type="datetimeFigureOut">
              <a:rPr lang="en-US" smtClean="0"/>
              <a:t>19-Aug-20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1A315-E203-43FA-9294-6CEBCD5E88AF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05948-F6E7-426E-A7A5-80AB5C64B468}" type="datetimeFigureOut">
              <a:rPr lang="en-US" smtClean="0"/>
              <a:t>19-Aug-20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1A315-E203-43FA-9294-6CEBCD5E88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05948-F6E7-426E-A7A5-80AB5C64B468}" type="datetimeFigureOut">
              <a:rPr lang="en-US" smtClean="0"/>
              <a:t>19-Aug-20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1A315-E203-43FA-9294-6CEBCD5E88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05948-F6E7-426E-A7A5-80AB5C64B468}" type="datetimeFigureOut">
              <a:rPr lang="en-US" smtClean="0"/>
              <a:t>19-Aug-20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1A315-E203-43FA-9294-6CEBCD5E88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05948-F6E7-426E-A7A5-80AB5C64B468}" type="datetimeFigureOut">
              <a:rPr lang="en-US" smtClean="0"/>
              <a:t>19-Aug-20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1A315-E203-43FA-9294-6CEBCD5E88AF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05948-F6E7-426E-A7A5-80AB5C64B468}" type="datetimeFigureOut">
              <a:rPr lang="en-US" smtClean="0"/>
              <a:t>19-Aug-20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1A315-E203-43FA-9294-6CEBCD5E88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05948-F6E7-426E-A7A5-80AB5C64B468}" type="datetimeFigureOut">
              <a:rPr lang="en-US" smtClean="0"/>
              <a:t>19-Aug-20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1A315-E203-43FA-9294-6CEBCD5E88A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E3A05948-F6E7-426E-A7A5-80AB5C64B468}" type="datetimeFigureOut">
              <a:rPr lang="en-US" smtClean="0"/>
              <a:t>19-Aug-20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8911A315-E203-43FA-9294-6CEBCD5E88AF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0"/>
            <a:ext cx="8153400" cy="533400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pPr algn="ctr"/>
            <a:r>
              <a:rPr lang="en-US" sz="2800" dirty="0"/>
              <a:t>Preaching through Lord Damodara Programs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6200000">
            <a:off x="-2628900" y="3203864"/>
            <a:ext cx="6858000" cy="3810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A Congregational Development Ministry presentation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143000" y="2563091"/>
            <a:ext cx="7848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Imprint MT Shadow" panose="04020605060303030202" pitchFamily="82" charset="0"/>
              </a:rPr>
              <a:t>Dedicated to His Divine Grace A C Bhaktivedanta Swami Srila Prabhupada</a:t>
            </a:r>
          </a:p>
        </p:txBody>
      </p:sp>
    </p:spTree>
    <p:extLst>
      <p:ext uri="{BB962C8B-B14F-4D97-AF65-F5344CB8AC3E}">
        <p14:creationId xmlns:p14="http://schemas.microsoft.com/office/powerpoint/2010/main" val="18624643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0"/>
            <a:ext cx="8153400" cy="533400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pPr algn="ctr"/>
            <a:r>
              <a:rPr lang="en-US" sz="2800" dirty="0"/>
              <a:t>Preaching through Lord Damodara Programs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6200000">
            <a:off x="-2628900" y="3203864"/>
            <a:ext cx="6858000" cy="3810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A Congregational Development Ministry presentation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143000" y="685799"/>
            <a:ext cx="78486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>
                <a:solidFill>
                  <a:srgbClr val="0070C0"/>
                </a:solidFill>
              </a:rPr>
              <a:t>DAMODARA MONTH</a:t>
            </a:r>
          </a:p>
          <a:p>
            <a:pPr algn="just"/>
            <a:endParaRPr lang="en-US" sz="2800" dirty="0">
              <a:solidFill>
                <a:srgbClr val="0070C0"/>
              </a:solidFill>
            </a:endParaRPr>
          </a:p>
          <a:p>
            <a:pPr algn="just"/>
            <a:r>
              <a:rPr lang="en-US" sz="2800" dirty="0">
                <a:solidFill>
                  <a:srgbClr val="FF0000"/>
                </a:solidFill>
              </a:rPr>
              <a:t>What are the benefits of Damodara month?</a:t>
            </a:r>
          </a:p>
          <a:p>
            <a:pPr algn="just"/>
            <a:endParaRPr lang="en-US" sz="2800" dirty="0">
              <a:solidFill>
                <a:srgbClr val="FF0000"/>
              </a:solidFill>
            </a:endParaRPr>
          </a:p>
          <a:p>
            <a:pPr algn="just"/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43000" y="2100590"/>
            <a:ext cx="78486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dirty="0"/>
              <a:t>“Of all plants, the sacred </a:t>
            </a:r>
            <a:r>
              <a:rPr lang="en-US" sz="2400" i="1" dirty="0"/>
              <a:t>Tulasi</a:t>
            </a:r>
            <a:r>
              <a:rPr lang="en-US" sz="2400" dirty="0"/>
              <a:t> is most dear to Me; of all the months </a:t>
            </a:r>
            <a:r>
              <a:rPr lang="en-US" sz="2400" i="1" dirty="0"/>
              <a:t>Kartika </a:t>
            </a:r>
            <a:r>
              <a:rPr lang="en-US" sz="2400" dirty="0"/>
              <a:t>is most dear; of all places of pilgrimage, My beloved </a:t>
            </a:r>
            <a:r>
              <a:rPr lang="en-US" sz="2400" i="1" dirty="0"/>
              <a:t>Dwaraka </a:t>
            </a:r>
            <a:r>
              <a:rPr lang="en-US" sz="2400" dirty="0"/>
              <a:t>is most dear; and of all days, </a:t>
            </a:r>
            <a:r>
              <a:rPr lang="en-US" sz="2400" i="1" dirty="0"/>
              <a:t>Ekadasi</a:t>
            </a:r>
            <a:r>
              <a:rPr lang="en-US" sz="2400" dirty="0"/>
              <a:t> is most </a:t>
            </a:r>
            <a:r>
              <a:rPr lang="en-US" sz="2800" dirty="0"/>
              <a:t>dear.”                   </a:t>
            </a:r>
            <a:r>
              <a:rPr lang="en-US" sz="2400" i="1" dirty="0"/>
              <a:t>(Padma Purana, Uttara Khanda, 112.3</a:t>
            </a:r>
            <a:r>
              <a:rPr lang="en-US" sz="2800" i="1" dirty="0"/>
              <a:t>)</a:t>
            </a:r>
          </a:p>
          <a:p>
            <a:pPr algn="r"/>
            <a:endParaRPr lang="en-US" sz="2800" i="1" dirty="0"/>
          </a:p>
          <a:p>
            <a:pPr algn="just"/>
            <a:r>
              <a:rPr lang="en-US" sz="2400" dirty="0"/>
              <a:t>“When one offers a ghee-lamp (to Lord </a:t>
            </a:r>
            <a:r>
              <a:rPr lang="en-US" sz="2400" i="1" dirty="0"/>
              <a:t>Damodara</a:t>
            </a:r>
            <a:r>
              <a:rPr lang="en-US" sz="2400" dirty="0"/>
              <a:t>) during the month of </a:t>
            </a:r>
            <a:r>
              <a:rPr lang="en-US" sz="2400" i="1" dirty="0"/>
              <a:t>Karthik,</a:t>
            </a:r>
            <a:r>
              <a:rPr lang="en-US" sz="2400" dirty="0"/>
              <a:t> his sins in many thousands and millions of births perish in half an eye blink.”                      </a:t>
            </a:r>
          </a:p>
          <a:p>
            <a:pPr algn="just"/>
            <a:r>
              <a:rPr lang="en-US" sz="2400" dirty="0"/>
              <a:t>                     (Text 77, Kartika- Mahatmya, Hari-bhakti-</a:t>
            </a:r>
            <a:r>
              <a:rPr lang="en-US" sz="2400" dirty="0" err="1"/>
              <a:t>vilasa</a:t>
            </a:r>
            <a:r>
              <a:rPr lang="en-US" sz="24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0255320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0"/>
            <a:ext cx="8153400" cy="533400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pPr algn="ctr"/>
            <a:r>
              <a:rPr lang="en-US" sz="2800" dirty="0"/>
              <a:t>Preaching through Lord Damodara Programs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6200000">
            <a:off x="-2628900" y="3203864"/>
            <a:ext cx="6858000" cy="3810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A Congregational Development Ministry presentation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143000" y="685799"/>
            <a:ext cx="78486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>
                <a:solidFill>
                  <a:srgbClr val="0070C0"/>
                </a:solidFill>
              </a:rPr>
              <a:t>DAMODARA MONTH (Cont’d)</a:t>
            </a:r>
          </a:p>
          <a:p>
            <a:pPr algn="just"/>
            <a:endParaRPr lang="en-US" sz="2800" dirty="0">
              <a:solidFill>
                <a:srgbClr val="0070C0"/>
              </a:solidFill>
            </a:endParaRPr>
          </a:p>
          <a:p>
            <a:pPr algn="just"/>
            <a:r>
              <a:rPr lang="en-US" sz="2800" dirty="0">
                <a:solidFill>
                  <a:srgbClr val="FF0000"/>
                </a:solidFill>
              </a:rPr>
              <a:t>What are the benefits of Damodara month? (Cont’d)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143000" y="2100590"/>
            <a:ext cx="78486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dirty="0"/>
              <a:t>“O Narada, no sin exists anywhere in the three worlds that will not be purified by offering a ghee lamp to Lord Kesava during </a:t>
            </a:r>
            <a:r>
              <a:rPr lang="en-US" sz="2400" i="1" dirty="0"/>
              <a:t>Kartika”</a:t>
            </a:r>
          </a:p>
          <a:p>
            <a:pPr algn="r"/>
            <a:r>
              <a:rPr lang="en-US" sz="2400" i="1" dirty="0"/>
              <a:t>(Skanda Purana)</a:t>
            </a:r>
          </a:p>
          <a:p>
            <a:pPr algn="r"/>
            <a:endParaRPr lang="en-US" sz="2400" i="1" dirty="0"/>
          </a:p>
          <a:p>
            <a:pPr algn="just"/>
            <a:r>
              <a:rPr lang="en-US" sz="2400" dirty="0"/>
              <a:t>“One who offers a steady ghee lamp to Lord Hari during the month of </a:t>
            </a:r>
            <a:r>
              <a:rPr lang="en-US" sz="2400" i="1" dirty="0"/>
              <a:t>Kartika</a:t>
            </a:r>
            <a:r>
              <a:rPr lang="en-US" sz="2400" dirty="0"/>
              <a:t> enjoys pastimes in Lord Hari’s splendid spiritual world” </a:t>
            </a:r>
            <a:endParaRPr lang="en-US" sz="2400" i="1" dirty="0"/>
          </a:p>
          <a:p>
            <a:pPr algn="r"/>
            <a:r>
              <a:rPr lang="en-US" sz="2400" i="1" dirty="0"/>
              <a:t>(Padma Purana</a:t>
            </a:r>
            <a:r>
              <a:rPr lang="en-US" sz="2800" i="1" dirty="0"/>
              <a:t>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3239277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0"/>
            <a:ext cx="8153400" cy="533400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pPr algn="ctr"/>
            <a:r>
              <a:rPr lang="en-US" sz="2800" dirty="0"/>
              <a:t>Preaching through Lord Damodara Programs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6200000">
            <a:off x="-2628900" y="3203864"/>
            <a:ext cx="6858000" cy="3810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A Congregational Development Ministry presentation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143000" y="685799"/>
            <a:ext cx="78486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>
                <a:solidFill>
                  <a:srgbClr val="0070C0"/>
                </a:solidFill>
              </a:rPr>
              <a:t>DAMODARA MONTH (Cont’d)</a:t>
            </a:r>
          </a:p>
          <a:p>
            <a:pPr algn="just"/>
            <a:endParaRPr lang="en-US" sz="2800" dirty="0">
              <a:solidFill>
                <a:srgbClr val="0070C0"/>
              </a:solidFill>
            </a:endParaRPr>
          </a:p>
          <a:p>
            <a:pPr algn="just"/>
            <a:r>
              <a:rPr lang="en-US" sz="2800" dirty="0">
                <a:solidFill>
                  <a:srgbClr val="FF0000"/>
                </a:solidFill>
              </a:rPr>
              <a:t>What are the benefits of Damodara month? (Cont’d)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143000" y="2100590"/>
            <a:ext cx="78486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2400" dirty="0">
                <a:latin typeface="+mj-lt"/>
              </a:rPr>
              <a:t>“Anyone who recites or even hears this prayer (</a:t>
            </a:r>
            <a:r>
              <a:rPr lang="en-GB" sz="2400" b="1" dirty="0" err="1">
                <a:latin typeface="Balaram" pitchFamily="2" charset="0"/>
              </a:rPr>
              <a:t>Dämodarañhöakam</a:t>
            </a:r>
            <a:r>
              <a:rPr lang="en-GB" sz="2400" dirty="0">
                <a:latin typeface="+mj-lt"/>
              </a:rPr>
              <a:t>), especially in Kartika, will attract the eternal shelter of devotional service at the lotus feet of Sri Damodara</a:t>
            </a:r>
            <a:r>
              <a:rPr lang="en-GB" sz="2400" b="1" dirty="0">
                <a:latin typeface="Balaram" pitchFamily="2" charset="0"/>
              </a:rPr>
              <a:t>.” </a:t>
            </a:r>
            <a:r>
              <a:rPr lang="en-GB" sz="2400" dirty="0">
                <a:latin typeface="+mj-lt"/>
              </a:rPr>
              <a:t>(Hari bhakti vilasa 16.1.198)</a:t>
            </a:r>
          </a:p>
          <a:p>
            <a:pPr algn="just"/>
            <a:endParaRPr lang="en-GB" sz="2400" dirty="0">
              <a:latin typeface="+mj-lt"/>
            </a:endParaRPr>
          </a:p>
          <a:p>
            <a:pPr algn="just"/>
            <a:endParaRPr lang="en-GB" sz="2400" dirty="0">
              <a:latin typeface="+mj-lt"/>
            </a:endParaRPr>
          </a:p>
          <a:p>
            <a:pPr algn="just"/>
            <a:r>
              <a:rPr lang="en-GB" sz="2400" dirty="0">
                <a:latin typeface="+mj-lt"/>
              </a:rPr>
              <a:t>“The perfect atonement to purify the sins of a lifetime is to worship Lord Damodara in Vrindavan during Kartika. Kartika month spent in Vrindavan brings the supreme destination.” (</a:t>
            </a:r>
            <a:r>
              <a:rPr lang="en-GB" sz="2400" i="1" dirty="0">
                <a:latin typeface="+mj-lt"/>
              </a:rPr>
              <a:t>Mathura Mahatmyam).</a:t>
            </a:r>
            <a:endParaRPr lang="en-US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3874852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0"/>
            <a:ext cx="8153400" cy="533400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pPr algn="ctr"/>
            <a:r>
              <a:rPr lang="en-US" sz="2800" dirty="0"/>
              <a:t>Preaching through Lord Damodara Programs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6200000">
            <a:off x="-2628900" y="3203864"/>
            <a:ext cx="6858000" cy="3810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A Congregational Development Ministry presentation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143000" y="685799"/>
            <a:ext cx="78486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>
                <a:solidFill>
                  <a:srgbClr val="0070C0"/>
                </a:solidFill>
              </a:rPr>
              <a:t>CONCLUSION</a:t>
            </a:r>
          </a:p>
          <a:p>
            <a:pPr algn="just"/>
            <a:endParaRPr lang="en-US" sz="2800" dirty="0">
              <a:solidFill>
                <a:srgbClr val="0070C0"/>
              </a:solidFill>
            </a:endParaRPr>
          </a:p>
          <a:p>
            <a:pPr algn="just"/>
            <a:r>
              <a:rPr lang="en-US" sz="2800" dirty="0">
                <a:solidFill>
                  <a:srgbClr val="FF0000"/>
                </a:solidFill>
              </a:rPr>
              <a:t>Best way - both for self and others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143000" y="2100590"/>
            <a:ext cx="78486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Arial" pitchFamily="34" charset="0"/>
              <a:buChar char="•"/>
            </a:pPr>
            <a:r>
              <a:rPr lang="en-GB" sz="2400" dirty="0">
                <a:latin typeface="+mj-lt"/>
              </a:rPr>
              <a:t>Just lighting a ghee-lamp for Damodara brings us the maximum benefit.</a:t>
            </a:r>
          </a:p>
          <a:p>
            <a:pPr marL="457200" indent="-457200" algn="just">
              <a:buFont typeface="Arial" pitchFamily="34" charset="0"/>
              <a:buChar char="•"/>
            </a:pPr>
            <a:endParaRPr lang="en-GB" sz="2400" dirty="0">
              <a:latin typeface="+mj-lt"/>
            </a:endParaRPr>
          </a:p>
          <a:p>
            <a:pPr marL="457200" indent="-457200" algn="just">
              <a:buFont typeface="Arial" pitchFamily="34" charset="0"/>
              <a:buChar char="•"/>
            </a:pPr>
            <a:r>
              <a:rPr lang="en-GB" sz="2400" dirty="0">
                <a:latin typeface="+mj-lt"/>
              </a:rPr>
              <a:t>Doing this in Kartika month brings maximum benefit for oneself and when this is done in a large scale the benefits are multi-fold (BG 18.68-69)</a:t>
            </a:r>
          </a:p>
          <a:p>
            <a:pPr marL="457200" indent="-457200" algn="just">
              <a:buFont typeface="Arial" pitchFamily="34" charset="0"/>
              <a:buChar char="•"/>
            </a:pPr>
            <a:endParaRPr lang="en-US" sz="2800" dirty="0">
              <a:latin typeface="+mj-lt"/>
            </a:endParaRPr>
          </a:p>
          <a:p>
            <a:pPr algn="just"/>
            <a:r>
              <a:rPr lang="en-US" sz="2800" dirty="0">
                <a:latin typeface="+mj-lt"/>
              </a:rPr>
              <a:t>     </a:t>
            </a:r>
            <a:r>
              <a:rPr lang="en-US" sz="2800" dirty="0">
                <a:solidFill>
                  <a:srgbClr val="FF0000"/>
                </a:solidFill>
                <a:latin typeface="+mj-lt"/>
              </a:rPr>
              <a:t>Sri Damodara Programs Ki Jai</a:t>
            </a:r>
          </a:p>
        </p:txBody>
      </p:sp>
    </p:spTree>
    <p:extLst>
      <p:ext uri="{BB962C8B-B14F-4D97-AF65-F5344CB8AC3E}">
        <p14:creationId xmlns:p14="http://schemas.microsoft.com/office/powerpoint/2010/main" val="24578980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0"/>
            <a:ext cx="8153400" cy="533400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pPr algn="ctr"/>
            <a:r>
              <a:rPr lang="en-US" sz="2800" dirty="0"/>
              <a:t>Preaching through Lord Damodara Programs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6200000">
            <a:off x="-2628900" y="3203864"/>
            <a:ext cx="6858000" cy="3810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A Congregational Development Ministry presentation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143000" y="685799"/>
            <a:ext cx="7848600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>
                <a:solidFill>
                  <a:srgbClr val="0070C0"/>
                </a:solidFill>
              </a:rPr>
              <a:t>INTRODUCTION – DISCUSSION</a:t>
            </a:r>
          </a:p>
          <a:p>
            <a:pPr algn="just"/>
            <a:endParaRPr lang="en-US" sz="2800" dirty="0"/>
          </a:p>
          <a:p>
            <a:pPr marL="342900" indent="-342900" algn="just">
              <a:buFont typeface="Arial" pitchFamily="34" charset="0"/>
              <a:buChar char="•"/>
            </a:pPr>
            <a:r>
              <a:rPr lang="en-US" sz="2400" dirty="0"/>
              <a:t>Why Lord Damodara Programs?</a:t>
            </a:r>
          </a:p>
          <a:p>
            <a:pPr marL="342900" indent="-342900" algn="just">
              <a:buFont typeface="Arial" pitchFamily="34" charset="0"/>
              <a:buChar char="•"/>
            </a:pPr>
            <a:endParaRPr lang="en-US" sz="2400" dirty="0"/>
          </a:p>
          <a:p>
            <a:pPr marL="342900" indent="-342900" algn="just">
              <a:buFont typeface="Arial" pitchFamily="34" charset="0"/>
              <a:buChar char="•"/>
            </a:pPr>
            <a:r>
              <a:rPr lang="en-US" sz="2400" dirty="0"/>
              <a:t>How does it help achieve quicker results?</a:t>
            </a:r>
          </a:p>
          <a:p>
            <a:pPr marL="342900" indent="-342900" algn="just">
              <a:buFont typeface="Arial" pitchFamily="34" charset="0"/>
              <a:buChar char="•"/>
            </a:pPr>
            <a:endParaRPr lang="en-US" sz="2400" dirty="0"/>
          </a:p>
          <a:p>
            <a:pPr marL="342900" indent="-342900" algn="just">
              <a:buFont typeface="Arial" pitchFamily="34" charset="0"/>
              <a:buChar char="•"/>
            </a:pPr>
            <a:r>
              <a:rPr lang="en-US" sz="2400" dirty="0"/>
              <a:t>What are the benefits to each individual?</a:t>
            </a:r>
          </a:p>
          <a:p>
            <a:pPr marL="342900" indent="-342900" algn="just">
              <a:buFont typeface="Arial" pitchFamily="34" charset="0"/>
              <a:buChar char="•"/>
            </a:pPr>
            <a:endParaRPr lang="en-US" sz="2400" dirty="0"/>
          </a:p>
          <a:p>
            <a:pPr marL="342900" indent="-342900" algn="just">
              <a:buFont typeface="Arial" pitchFamily="34" charset="0"/>
              <a:buChar char="•"/>
            </a:pPr>
            <a:r>
              <a:rPr lang="en-US" sz="2400" dirty="0"/>
              <a:t>What are the benefits to the yatra/temple/congregation?</a:t>
            </a:r>
          </a:p>
          <a:p>
            <a:pPr marL="342900" indent="-342900" algn="just">
              <a:buFont typeface="Arial" pitchFamily="34" charset="0"/>
              <a:buChar char="•"/>
            </a:pPr>
            <a:endParaRPr lang="en-US" sz="2400" dirty="0"/>
          </a:p>
          <a:p>
            <a:pPr marL="342900" indent="-342900" algn="just">
              <a:buFont typeface="Arial" pitchFamily="34" charset="0"/>
              <a:buChar char="•"/>
            </a:pPr>
            <a:r>
              <a:rPr lang="en-US" sz="2400" dirty="0"/>
              <a:t>How does it benefit ISKCON</a:t>
            </a:r>
            <a:r>
              <a:rPr lang="en-US" sz="280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7381516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0"/>
            <a:ext cx="8153400" cy="533400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pPr algn="ctr"/>
            <a:r>
              <a:rPr lang="en-US" sz="2800" dirty="0"/>
              <a:t>Preaching through Lord Damodara Programs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6200000">
            <a:off x="-2628900" y="3203864"/>
            <a:ext cx="6858000" cy="3810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A Congregational Development Ministry presentation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143000" y="685799"/>
            <a:ext cx="78486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>
                <a:solidFill>
                  <a:srgbClr val="0070C0"/>
                </a:solidFill>
              </a:rPr>
              <a:t>INTRODUCTION – DISCUSSION (Cont’d)</a:t>
            </a:r>
          </a:p>
          <a:p>
            <a:pPr algn="just"/>
            <a:endParaRPr lang="en-US" sz="2800" dirty="0">
              <a:solidFill>
                <a:srgbClr val="0070C0"/>
              </a:solidFill>
            </a:endParaRPr>
          </a:p>
          <a:p>
            <a:pPr algn="just"/>
            <a:r>
              <a:rPr lang="en-US" sz="2800" dirty="0">
                <a:solidFill>
                  <a:srgbClr val="FF0000"/>
                </a:solidFill>
              </a:rPr>
              <a:t>Why Lord Damodara Programs?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143000" y="2100590"/>
            <a:ext cx="7848600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Arial" pitchFamily="34" charset="0"/>
              <a:buChar char="•"/>
            </a:pPr>
            <a:r>
              <a:rPr lang="en-US" sz="2400" dirty="0"/>
              <a:t>Helps in reaching out to more people quickly.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en-US" sz="2400" dirty="0"/>
              <a:t>Every member gets a chance to do aarti.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en-US" sz="2400" dirty="0"/>
              <a:t>Tapping human’s natural instinct of attraction</a:t>
            </a:r>
          </a:p>
          <a:p>
            <a:pPr marL="800100" lvl="1" indent="-342900" algn="just">
              <a:buFont typeface="Arial" pitchFamily="34" charset="0"/>
              <a:buChar char="•"/>
            </a:pPr>
            <a:r>
              <a:rPr lang="en-US" sz="2400" dirty="0"/>
              <a:t>Damodara as a child.</a:t>
            </a:r>
          </a:p>
          <a:p>
            <a:pPr marL="800100" lvl="1" indent="-342900" algn="just">
              <a:buFont typeface="Arial" pitchFamily="34" charset="0"/>
              <a:buChar char="•"/>
            </a:pPr>
            <a:r>
              <a:rPr lang="en-US" sz="2400" dirty="0"/>
              <a:t>Kirtan.</a:t>
            </a:r>
          </a:p>
          <a:p>
            <a:pPr marL="800100" lvl="1" indent="-342900" algn="just">
              <a:buFont typeface="Arial" pitchFamily="34" charset="0"/>
              <a:buChar char="•"/>
            </a:pPr>
            <a:r>
              <a:rPr lang="en-US" sz="2400" dirty="0"/>
              <a:t>Prasad.</a:t>
            </a:r>
          </a:p>
          <a:p>
            <a:pPr marL="800100" lvl="1" indent="-342900" algn="just">
              <a:buFont typeface="Arial" pitchFamily="34" charset="0"/>
              <a:buChar char="•"/>
            </a:pPr>
            <a:r>
              <a:rPr lang="en-US" sz="2400" dirty="0"/>
              <a:t>Thought provoking questions.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en-US" sz="2400" dirty="0"/>
              <a:t>A mini </a:t>
            </a:r>
            <a:r>
              <a:rPr lang="en-US" sz="2400" i="1" dirty="0"/>
              <a:t>satsanga</a:t>
            </a:r>
            <a:r>
              <a:rPr lang="en-US" sz="2400" dirty="0"/>
              <a:t> creating a sense of belonging.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en-US" sz="2400" dirty="0"/>
              <a:t>Srila Prabhupada book distribution.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en-US" sz="2400" dirty="0"/>
              <a:t>Introduction to more friends</a:t>
            </a:r>
            <a:r>
              <a:rPr lang="en-US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199977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0"/>
            <a:ext cx="8153400" cy="533400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pPr algn="ctr"/>
            <a:r>
              <a:rPr lang="en-US" sz="2800" dirty="0"/>
              <a:t>Preaching through Lord Damodara Programs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6200000">
            <a:off x="-2628900" y="3203864"/>
            <a:ext cx="6858000" cy="3810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A Congregational Development Ministry presentation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143000" y="685799"/>
            <a:ext cx="78486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>
                <a:solidFill>
                  <a:srgbClr val="0070C0"/>
                </a:solidFill>
              </a:rPr>
              <a:t>INTRODUCTION – DISCUSSION (Cont’d)</a:t>
            </a:r>
          </a:p>
          <a:p>
            <a:pPr algn="just"/>
            <a:endParaRPr lang="en-US" sz="2800" dirty="0"/>
          </a:p>
          <a:p>
            <a:pPr algn="just"/>
            <a:r>
              <a:rPr lang="en-US" sz="2800" dirty="0">
                <a:solidFill>
                  <a:srgbClr val="FF0000"/>
                </a:solidFill>
              </a:rPr>
              <a:t>How does it help achieve quicker results?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143000" y="2100590"/>
            <a:ext cx="78486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Arial" pitchFamily="34" charset="0"/>
              <a:buChar char="•"/>
            </a:pPr>
            <a:r>
              <a:rPr lang="en-US" sz="2400" dirty="0"/>
              <a:t>Helps in getting contacts quickly.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en-US" sz="2400" dirty="0"/>
              <a:t>Allocation of contacts helps in quicker follow up.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en-US" sz="2400" dirty="0"/>
              <a:t>Philosophy reaches out faster.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en-US" sz="2400" dirty="0"/>
              <a:t>Host is encouraged to invite their family &amp; friends.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en-US" sz="2400" dirty="0"/>
              <a:t>Such family &amp; friends want to have program in their homes.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en-US" sz="2400" dirty="0"/>
              <a:t>More the audience, more results.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en-US" sz="2400" dirty="0"/>
              <a:t>Penetration is better.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en-US" sz="2400" dirty="0"/>
              <a:t>Enthusiasm of devotees is much better to preach.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en-US" sz="2400" dirty="0"/>
              <a:t>Preaching in Damodara month yields better result</a:t>
            </a:r>
            <a:r>
              <a:rPr lang="en-US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956729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0"/>
            <a:ext cx="8153400" cy="533400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pPr algn="ctr"/>
            <a:r>
              <a:rPr lang="en-US" sz="2800" dirty="0"/>
              <a:t>Preaching through Lord Damodara Programs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6200000">
            <a:off x="-2628900" y="3203864"/>
            <a:ext cx="6858000" cy="3810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A Congregational Development Ministry presentation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143000" y="685799"/>
            <a:ext cx="78486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>
                <a:solidFill>
                  <a:srgbClr val="0070C0"/>
                </a:solidFill>
              </a:rPr>
              <a:t>INTRODUCTION – DISCUSSION (Cont’d)</a:t>
            </a:r>
          </a:p>
          <a:p>
            <a:pPr algn="just"/>
            <a:endParaRPr lang="en-US" sz="2800" dirty="0"/>
          </a:p>
          <a:p>
            <a:pPr algn="just"/>
            <a:r>
              <a:rPr lang="en-US" sz="2800" dirty="0">
                <a:solidFill>
                  <a:srgbClr val="FF0000"/>
                </a:solidFill>
              </a:rPr>
              <a:t>What benefits to each individual?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143000" y="2100590"/>
            <a:ext cx="78486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Arial" pitchFamily="34" charset="0"/>
              <a:buChar char="•"/>
            </a:pPr>
            <a:r>
              <a:rPr lang="en-US" sz="2400" dirty="0"/>
              <a:t>Inspires as everyone is inclined to child.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en-US" sz="2400" dirty="0"/>
              <a:t>Very attractive.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en-US" sz="2400" dirty="0"/>
              <a:t>Offering lamp is easy but offers a lot of benefits.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en-US" sz="2400" dirty="0"/>
              <a:t>Quick connection to devotional service.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en-US" sz="2400" dirty="0"/>
              <a:t>Gives a sense of belonging to a community.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en-US" sz="2400" dirty="0"/>
              <a:t>Larger friend-base.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en-US" sz="2400" dirty="0"/>
              <a:t>Avenue for spiritual socializing.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en-US" sz="2400" dirty="0"/>
              <a:t>Gives something to look forward.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en-US" sz="2400" dirty="0"/>
              <a:t>Easy way to get connected.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en-US" sz="2400" dirty="0"/>
              <a:t>Look forward to this.</a:t>
            </a:r>
          </a:p>
        </p:txBody>
      </p:sp>
    </p:spTree>
    <p:extLst>
      <p:ext uri="{BB962C8B-B14F-4D97-AF65-F5344CB8AC3E}">
        <p14:creationId xmlns:p14="http://schemas.microsoft.com/office/powerpoint/2010/main" val="15818122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0"/>
            <a:ext cx="8153400" cy="533400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pPr algn="ctr"/>
            <a:r>
              <a:rPr lang="en-US" sz="2800" dirty="0"/>
              <a:t>Preaching through Lord Damodara Programs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6200000">
            <a:off x="-2628900" y="3203864"/>
            <a:ext cx="6858000" cy="3810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A Congregational Development Ministry presentation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143000" y="685799"/>
            <a:ext cx="78486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>
                <a:solidFill>
                  <a:srgbClr val="0070C0"/>
                </a:solidFill>
              </a:rPr>
              <a:t>INTRODUCTION – DISCUSSION (Cont’d)</a:t>
            </a:r>
          </a:p>
          <a:p>
            <a:pPr algn="just"/>
            <a:endParaRPr lang="en-US" sz="2800" dirty="0"/>
          </a:p>
          <a:p>
            <a:pPr algn="just"/>
            <a:r>
              <a:rPr lang="en-US" sz="2800" dirty="0">
                <a:solidFill>
                  <a:srgbClr val="FF0000"/>
                </a:solidFill>
              </a:rPr>
              <a:t>What benefits to yatra/temple/congregation?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143000" y="2100590"/>
            <a:ext cx="78486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Arial" pitchFamily="34" charset="0"/>
              <a:buChar char="•"/>
            </a:pPr>
            <a:r>
              <a:rPr lang="en-US" sz="2400" dirty="0"/>
              <a:t>When more people come in the yatra grows.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en-US" sz="2400" dirty="0"/>
              <a:t>Yatra gets active in preaching to newcomers.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en-US" sz="2400" dirty="0"/>
              <a:t>Newcomers are encouraged to contribute to the growth of the yatra in terms of service/ funds etc.,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en-US" sz="2400" dirty="0"/>
              <a:t>Festivals in the yatra is done better with more and more resources.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en-US" sz="2400" dirty="0"/>
              <a:t>Yatra’s book distribution takes off.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en-US" sz="2400" dirty="0"/>
              <a:t>Yatra’s importance gets recognition in the ISKCON world.</a:t>
            </a:r>
          </a:p>
        </p:txBody>
      </p:sp>
    </p:spTree>
    <p:extLst>
      <p:ext uri="{BB962C8B-B14F-4D97-AF65-F5344CB8AC3E}">
        <p14:creationId xmlns:p14="http://schemas.microsoft.com/office/powerpoint/2010/main" val="2155809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0"/>
            <a:ext cx="8153400" cy="533400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pPr algn="ctr"/>
            <a:r>
              <a:rPr lang="en-US" sz="2800" dirty="0"/>
              <a:t>Preaching through Lord Damodara Programs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6200000">
            <a:off x="-2628900" y="3203864"/>
            <a:ext cx="6858000" cy="3810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A Congregational Development Ministry presentation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143000" y="685799"/>
            <a:ext cx="78486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>
                <a:solidFill>
                  <a:srgbClr val="0070C0"/>
                </a:solidFill>
              </a:rPr>
              <a:t>INTRODUCTION – DISCUSSION (Cont’d)</a:t>
            </a:r>
          </a:p>
          <a:p>
            <a:pPr algn="just"/>
            <a:endParaRPr lang="en-US" sz="2800" dirty="0"/>
          </a:p>
          <a:p>
            <a:pPr algn="just"/>
            <a:r>
              <a:rPr lang="en-US" sz="2800" dirty="0">
                <a:solidFill>
                  <a:srgbClr val="FF0000"/>
                </a:solidFill>
              </a:rPr>
              <a:t>What benefits to ISKCON?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143000" y="2100590"/>
            <a:ext cx="78486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Arial" pitchFamily="34" charset="0"/>
              <a:buChar char="•"/>
            </a:pPr>
            <a:r>
              <a:rPr lang="en-US" sz="2400" dirty="0"/>
              <a:t>When yatras grow ISKCON gets better support.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en-US" sz="2400" dirty="0"/>
              <a:t>Book distribution grows.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en-US" sz="2400" dirty="0"/>
              <a:t>Devotees attending the </a:t>
            </a:r>
            <a:r>
              <a:rPr lang="en-US" sz="2400" i="1" dirty="0"/>
              <a:t>Dham's </a:t>
            </a:r>
            <a:r>
              <a:rPr lang="en-US" sz="2400" dirty="0"/>
              <a:t>grow in number.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en-US" sz="2400" dirty="0"/>
              <a:t>Preaching grows in general.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en-US" sz="2400" dirty="0"/>
              <a:t>When devotees grow, the movement grows.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en-US" sz="2400" i="1" dirty="0"/>
              <a:t>Dhams</a:t>
            </a:r>
            <a:r>
              <a:rPr lang="en-US" sz="2400" dirty="0"/>
              <a:t> will be supported more and more.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en-US" sz="2400" dirty="0"/>
              <a:t>Services in the </a:t>
            </a:r>
            <a:r>
              <a:rPr lang="en-US" sz="2400" i="1" dirty="0"/>
              <a:t>Dhams </a:t>
            </a:r>
            <a:r>
              <a:rPr lang="en-US" sz="2400" dirty="0"/>
              <a:t>are filled up faster.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en-US" sz="2400" dirty="0"/>
              <a:t>Services in the </a:t>
            </a:r>
            <a:r>
              <a:rPr lang="en-US" sz="2400" i="1" dirty="0"/>
              <a:t>Dhams</a:t>
            </a:r>
            <a:r>
              <a:rPr lang="en-US" sz="2400" dirty="0"/>
              <a:t> will increase and will help more people to settle there.</a:t>
            </a:r>
          </a:p>
        </p:txBody>
      </p:sp>
    </p:spTree>
    <p:extLst>
      <p:ext uri="{BB962C8B-B14F-4D97-AF65-F5344CB8AC3E}">
        <p14:creationId xmlns:p14="http://schemas.microsoft.com/office/powerpoint/2010/main" val="12689566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0"/>
            <a:ext cx="8153400" cy="533400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pPr algn="ctr"/>
            <a:r>
              <a:rPr lang="en-US" sz="2800" dirty="0"/>
              <a:t>Preaching through Lord Damodara Programs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6200000">
            <a:off x="-2628900" y="3203864"/>
            <a:ext cx="6858000" cy="3810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A Congregational Development Ministry presentation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143000" y="685799"/>
            <a:ext cx="78486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>
                <a:solidFill>
                  <a:srgbClr val="0070C0"/>
                </a:solidFill>
              </a:rPr>
              <a:t>PREACHING TO MORE PEOPLE</a:t>
            </a:r>
          </a:p>
          <a:p>
            <a:pPr algn="just"/>
            <a:endParaRPr lang="en-US" sz="2800" dirty="0">
              <a:solidFill>
                <a:srgbClr val="0070C0"/>
              </a:solidFill>
            </a:endParaRPr>
          </a:p>
          <a:p>
            <a:pPr algn="just"/>
            <a:r>
              <a:rPr lang="en-US" sz="2800" dirty="0">
                <a:solidFill>
                  <a:srgbClr val="FF0000"/>
                </a:solidFill>
              </a:rPr>
              <a:t>Why do we need to do it?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143000" y="2100590"/>
            <a:ext cx="78486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i="1" dirty="0">
                <a:latin typeface="+mj-lt"/>
              </a:rPr>
              <a:t>yāre dekha, </a:t>
            </a:r>
            <a:r>
              <a:rPr lang="en-US" sz="2800" i="1" dirty="0" err="1">
                <a:latin typeface="+mj-lt"/>
              </a:rPr>
              <a:t>tāre</a:t>
            </a:r>
            <a:r>
              <a:rPr lang="en-US" sz="2800" i="1" dirty="0">
                <a:latin typeface="+mj-lt"/>
              </a:rPr>
              <a:t> </a:t>
            </a:r>
            <a:r>
              <a:rPr lang="en-US" sz="2800" i="1" dirty="0" err="1">
                <a:latin typeface="+mj-lt"/>
              </a:rPr>
              <a:t>kaha</a:t>
            </a:r>
            <a:r>
              <a:rPr lang="en-US" sz="2800" i="1" dirty="0">
                <a:latin typeface="+mj-lt"/>
              </a:rPr>
              <a:t> ‘kṛṣṇa’-</a:t>
            </a:r>
            <a:r>
              <a:rPr lang="en-US" sz="2800" i="1" dirty="0" err="1">
                <a:latin typeface="+mj-lt"/>
              </a:rPr>
              <a:t>upadeśa</a:t>
            </a:r>
            <a:br>
              <a:rPr lang="en-US" sz="2800" i="1" dirty="0">
                <a:latin typeface="+mj-lt"/>
              </a:rPr>
            </a:br>
            <a:r>
              <a:rPr lang="en-US" sz="2800" i="1" dirty="0" err="1">
                <a:latin typeface="+mj-lt"/>
              </a:rPr>
              <a:t>āmāra</a:t>
            </a:r>
            <a:r>
              <a:rPr lang="en-US" sz="2800" i="1" dirty="0">
                <a:latin typeface="+mj-lt"/>
              </a:rPr>
              <a:t> ājñāya guru hañā </a:t>
            </a:r>
            <a:r>
              <a:rPr lang="en-US" sz="2800" i="1" dirty="0" err="1">
                <a:latin typeface="+mj-lt"/>
              </a:rPr>
              <a:t>tāra</a:t>
            </a:r>
            <a:r>
              <a:rPr lang="en-US" sz="2800" i="1" dirty="0">
                <a:latin typeface="+mj-lt"/>
              </a:rPr>
              <a:t>’ </a:t>
            </a:r>
            <a:r>
              <a:rPr lang="en-US" sz="2800" i="1" dirty="0" err="1">
                <a:latin typeface="+mj-lt"/>
              </a:rPr>
              <a:t>ei</a:t>
            </a:r>
            <a:r>
              <a:rPr lang="en-US" sz="2800" i="1" dirty="0">
                <a:latin typeface="+mj-lt"/>
              </a:rPr>
              <a:t> </a:t>
            </a:r>
            <a:r>
              <a:rPr lang="en-US" sz="2800" i="1" dirty="0" err="1">
                <a:latin typeface="+mj-lt"/>
              </a:rPr>
              <a:t>deśa</a:t>
            </a:r>
            <a:endParaRPr lang="en-US" sz="2800" i="1" dirty="0">
              <a:latin typeface="+mj-lt"/>
            </a:endParaRPr>
          </a:p>
          <a:p>
            <a:pPr algn="ctr"/>
            <a:endParaRPr lang="en-US" sz="2800" b="1" dirty="0"/>
          </a:p>
          <a:p>
            <a:pPr algn="ctr"/>
            <a:r>
              <a:rPr lang="en-US" sz="2000" dirty="0"/>
              <a:t>CC Madhya Lila 7.128</a:t>
            </a:r>
            <a:endParaRPr lang="en-US" sz="2000" b="1" dirty="0"/>
          </a:p>
          <a:p>
            <a:pPr algn="ctr"/>
            <a:endParaRPr lang="en-US" b="1" dirty="0"/>
          </a:p>
          <a:p>
            <a:pPr algn="ctr"/>
            <a:endParaRPr lang="en-US" b="1" dirty="0"/>
          </a:p>
          <a:p>
            <a:pPr algn="ctr"/>
            <a:r>
              <a:rPr lang="en-US" sz="2400" dirty="0">
                <a:latin typeface="+mj-lt"/>
              </a:rPr>
              <a:t>“Instruct everyone to follow the orders of Lord Śrī Kṛṣṇa as they are given in the Bhagavad-</a:t>
            </a:r>
            <a:r>
              <a:rPr lang="en-US" sz="2400" dirty="0" err="1">
                <a:latin typeface="+mj-lt"/>
              </a:rPr>
              <a:t>Gītā</a:t>
            </a:r>
            <a:r>
              <a:rPr lang="en-US" sz="2400" dirty="0">
                <a:latin typeface="+mj-lt"/>
              </a:rPr>
              <a:t> and Śrīmad-Bhāgavatam. In this way become a spiritual master and try to liberate everyone in this land.”</a:t>
            </a:r>
          </a:p>
          <a:p>
            <a:pPr algn="ctr"/>
            <a:endParaRPr lang="en-US" sz="2800" i="1" dirty="0">
              <a:latin typeface="Balaram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52787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0"/>
            <a:ext cx="8153400" cy="533400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pPr algn="ctr"/>
            <a:r>
              <a:rPr lang="en-US" sz="2800" dirty="0"/>
              <a:t>Preaching through Lord Damodara Programs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6200000">
            <a:off x="-2628900" y="3203864"/>
            <a:ext cx="6858000" cy="3810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A Congregational Development Ministry presentation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143000" y="685799"/>
            <a:ext cx="78486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>
                <a:solidFill>
                  <a:srgbClr val="0070C0"/>
                </a:solidFill>
              </a:rPr>
              <a:t>PREACHING TO MORE PEOPLE (Cont’d)</a:t>
            </a:r>
          </a:p>
          <a:p>
            <a:pPr algn="just"/>
            <a:endParaRPr lang="en-US" sz="2800" dirty="0">
              <a:solidFill>
                <a:srgbClr val="0070C0"/>
              </a:solidFill>
            </a:endParaRPr>
          </a:p>
          <a:p>
            <a:pPr algn="just"/>
            <a:r>
              <a:rPr lang="en-US" sz="2800" dirty="0">
                <a:solidFill>
                  <a:srgbClr val="FF0000"/>
                </a:solidFill>
              </a:rPr>
              <a:t>Why do we need to do it? (Cont’d)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143000" y="2262610"/>
            <a:ext cx="7696200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i="1" dirty="0" err="1">
                <a:latin typeface="+mj-lt"/>
              </a:rPr>
              <a:t>harer</a:t>
            </a:r>
            <a:r>
              <a:rPr lang="en-US" sz="2800" i="1" dirty="0">
                <a:latin typeface="+mj-lt"/>
              </a:rPr>
              <a:t> </a:t>
            </a:r>
            <a:r>
              <a:rPr lang="en-US" sz="2800" i="1" dirty="0" err="1">
                <a:latin typeface="+mj-lt"/>
              </a:rPr>
              <a:t>näma</a:t>
            </a:r>
            <a:r>
              <a:rPr lang="en-US" sz="2800" i="1" dirty="0">
                <a:latin typeface="+mj-lt"/>
              </a:rPr>
              <a:t> </a:t>
            </a:r>
            <a:r>
              <a:rPr lang="en-US" sz="2800" i="1" dirty="0" err="1">
                <a:latin typeface="+mj-lt"/>
              </a:rPr>
              <a:t>harer</a:t>
            </a:r>
            <a:r>
              <a:rPr lang="en-US" sz="2800" i="1" dirty="0">
                <a:latin typeface="+mj-lt"/>
              </a:rPr>
              <a:t> </a:t>
            </a:r>
            <a:r>
              <a:rPr lang="en-US" sz="2800" i="1" dirty="0" err="1">
                <a:latin typeface="+mj-lt"/>
              </a:rPr>
              <a:t>näma</a:t>
            </a:r>
            <a:r>
              <a:rPr lang="en-US" sz="2800" i="1" dirty="0">
                <a:latin typeface="+mj-lt"/>
              </a:rPr>
              <a:t> </a:t>
            </a:r>
            <a:r>
              <a:rPr lang="en-US" sz="2800" i="1" dirty="0" err="1">
                <a:latin typeface="+mj-lt"/>
              </a:rPr>
              <a:t>harer</a:t>
            </a:r>
            <a:r>
              <a:rPr lang="en-US" sz="2800" i="1" dirty="0">
                <a:latin typeface="+mj-lt"/>
              </a:rPr>
              <a:t> </a:t>
            </a:r>
            <a:r>
              <a:rPr lang="en-US" sz="2800" i="1" dirty="0" err="1">
                <a:latin typeface="+mj-lt"/>
              </a:rPr>
              <a:t>nämaiva</a:t>
            </a:r>
            <a:r>
              <a:rPr lang="en-US" sz="2800" i="1" dirty="0">
                <a:latin typeface="+mj-lt"/>
              </a:rPr>
              <a:t> </a:t>
            </a:r>
            <a:r>
              <a:rPr lang="en-US" sz="2800" i="1" dirty="0" err="1">
                <a:latin typeface="+mj-lt"/>
              </a:rPr>
              <a:t>kevalam</a:t>
            </a:r>
            <a:endParaRPr lang="en-US" sz="2800" i="1" dirty="0">
              <a:latin typeface="+mj-lt"/>
            </a:endParaRPr>
          </a:p>
          <a:p>
            <a:pPr algn="ctr"/>
            <a:r>
              <a:rPr lang="en-US" sz="2800" i="1" dirty="0" err="1">
                <a:latin typeface="+mj-lt"/>
              </a:rPr>
              <a:t>kalau</a:t>
            </a:r>
            <a:r>
              <a:rPr lang="en-US" sz="2800" i="1" dirty="0">
                <a:latin typeface="+mj-lt"/>
              </a:rPr>
              <a:t> </a:t>
            </a:r>
            <a:r>
              <a:rPr lang="en-US" sz="2800" i="1" dirty="0" err="1">
                <a:latin typeface="+mj-lt"/>
              </a:rPr>
              <a:t>nästy</a:t>
            </a:r>
            <a:r>
              <a:rPr lang="en-US" sz="2800" i="1" dirty="0">
                <a:latin typeface="+mj-lt"/>
              </a:rPr>
              <a:t> </a:t>
            </a:r>
            <a:r>
              <a:rPr lang="en-US" sz="2800" i="1" dirty="0" err="1">
                <a:latin typeface="+mj-lt"/>
              </a:rPr>
              <a:t>eva</a:t>
            </a:r>
            <a:r>
              <a:rPr lang="en-US" sz="2800" i="1" dirty="0">
                <a:latin typeface="+mj-lt"/>
              </a:rPr>
              <a:t> </a:t>
            </a:r>
            <a:r>
              <a:rPr lang="en-US" sz="2800" i="1" dirty="0" err="1">
                <a:latin typeface="+mj-lt"/>
              </a:rPr>
              <a:t>nästy</a:t>
            </a:r>
            <a:r>
              <a:rPr lang="en-US" sz="2800" i="1" dirty="0">
                <a:latin typeface="+mj-lt"/>
              </a:rPr>
              <a:t> </a:t>
            </a:r>
            <a:r>
              <a:rPr lang="en-US" sz="2800" i="1" dirty="0" err="1">
                <a:latin typeface="+mj-lt"/>
              </a:rPr>
              <a:t>eva</a:t>
            </a:r>
            <a:r>
              <a:rPr lang="en-US" sz="2800" i="1" dirty="0">
                <a:latin typeface="+mj-lt"/>
              </a:rPr>
              <a:t> </a:t>
            </a:r>
            <a:r>
              <a:rPr lang="en-US" sz="2800" i="1" dirty="0" err="1">
                <a:latin typeface="+mj-lt"/>
              </a:rPr>
              <a:t>nästy</a:t>
            </a:r>
            <a:r>
              <a:rPr lang="en-US" sz="2800" i="1" dirty="0">
                <a:latin typeface="+mj-lt"/>
              </a:rPr>
              <a:t> </a:t>
            </a:r>
            <a:r>
              <a:rPr lang="en-US" sz="2800" i="1" dirty="0" err="1">
                <a:latin typeface="+mj-lt"/>
              </a:rPr>
              <a:t>eva</a:t>
            </a:r>
            <a:r>
              <a:rPr lang="en-US" sz="2800" i="1" dirty="0">
                <a:latin typeface="+mj-lt"/>
              </a:rPr>
              <a:t> </a:t>
            </a:r>
            <a:r>
              <a:rPr lang="en-US" sz="2800" i="1" dirty="0" err="1">
                <a:latin typeface="+mj-lt"/>
              </a:rPr>
              <a:t>gatir</a:t>
            </a:r>
            <a:r>
              <a:rPr lang="en-US" sz="2800" i="1" dirty="0">
                <a:latin typeface="+mj-lt"/>
              </a:rPr>
              <a:t> </a:t>
            </a:r>
            <a:r>
              <a:rPr lang="en-US" sz="2800" i="1" dirty="0" err="1">
                <a:latin typeface="+mj-lt"/>
              </a:rPr>
              <a:t>anyathä</a:t>
            </a:r>
            <a:endParaRPr lang="en-US" sz="2800" i="1" dirty="0">
              <a:latin typeface="+mj-lt"/>
            </a:endParaRPr>
          </a:p>
          <a:p>
            <a:pPr algn="ctr"/>
            <a:endParaRPr lang="en-US" sz="2800" b="1" dirty="0">
              <a:latin typeface="+mj-lt"/>
            </a:endParaRPr>
          </a:p>
          <a:p>
            <a:pPr algn="ctr"/>
            <a:r>
              <a:rPr lang="en-US" sz="2000" i="1" dirty="0">
                <a:latin typeface="+mj-lt"/>
              </a:rPr>
              <a:t>CC Ādi Lila 17.21</a:t>
            </a:r>
          </a:p>
          <a:p>
            <a:pPr algn="ctr"/>
            <a:endParaRPr lang="en-US" sz="2800" i="1" dirty="0">
              <a:latin typeface="+mj-lt"/>
            </a:endParaRPr>
          </a:p>
          <a:p>
            <a:pPr algn="ctr"/>
            <a:r>
              <a:rPr lang="en-US" sz="2400" b="1" dirty="0">
                <a:latin typeface="+mj-lt"/>
              </a:rPr>
              <a:t> </a:t>
            </a:r>
            <a:r>
              <a:rPr lang="en-US" sz="2400" dirty="0">
                <a:latin typeface="+mj-lt"/>
              </a:rPr>
              <a:t>‘In this Age of Kali there is no other means, no other means, no other means for self-realization than chanting the holy name, chanting the holy name, chanting the holy name of Lord Hari.’</a:t>
            </a:r>
            <a:endParaRPr lang="en-US" sz="2400" i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63640117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251</TotalTime>
  <Words>1041</Words>
  <Application>Microsoft Office PowerPoint</Application>
  <PresentationFormat>On-screen Show (4:3)</PresentationFormat>
  <Paragraphs>144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</vt:lpstr>
      <vt:lpstr>Balaram</vt:lpstr>
      <vt:lpstr>Gill Sans MT</vt:lpstr>
      <vt:lpstr>Imprint MT Shadow</vt:lpstr>
      <vt:lpstr>Verdana</vt:lpstr>
      <vt:lpstr>Wingdings 2</vt:lpstr>
      <vt:lpstr>Solstice</vt:lpstr>
      <vt:lpstr>Preaching through Lord Damodara Programs</vt:lpstr>
      <vt:lpstr>Preaching through Lord Damodara Programs</vt:lpstr>
      <vt:lpstr>Preaching through Lord Damodara Programs</vt:lpstr>
      <vt:lpstr>Preaching through Lord Damodara Programs</vt:lpstr>
      <vt:lpstr>Preaching through Lord Damodara Programs</vt:lpstr>
      <vt:lpstr>Preaching through Lord Damodara Programs</vt:lpstr>
      <vt:lpstr>Preaching through Lord Damodara Programs</vt:lpstr>
      <vt:lpstr>Preaching through Lord Damodara Programs</vt:lpstr>
      <vt:lpstr>Preaching through Lord Damodara Programs</vt:lpstr>
      <vt:lpstr>Preaching through Lord Damodara Programs</vt:lpstr>
      <vt:lpstr>Preaching through Lord Damodara Programs</vt:lpstr>
      <vt:lpstr>Preaching through Lord Damodara Programs</vt:lpstr>
      <vt:lpstr>Preaching through Lord Damodara Programs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Preaching through Lord Damodhar Programs</dc:title>
  <dc:creator>Windows User</dc:creator>
  <cp:lastModifiedBy>Caitanya Carana dasa</cp:lastModifiedBy>
  <cp:revision>54</cp:revision>
  <dcterms:created xsi:type="dcterms:W3CDTF">2019-02-08T10:12:10Z</dcterms:created>
  <dcterms:modified xsi:type="dcterms:W3CDTF">2020-08-19T10:10:23Z</dcterms:modified>
</cp:coreProperties>
</file>